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  <p:sldId id="263" r:id="rId9"/>
    <p:sldId id="264" r:id="rId10"/>
    <p:sldId id="269" r:id="rId11"/>
    <p:sldId id="270" r:id="rId12"/>
    <p:sldId id="268" r:id="rId13"/>
    <p:sldId id="265" r:id="rId14"/>
    <p:sldId id="267" r:id="rId15"/>
    <p:sldId id="271" r:id="rId16"/>
    <p:sldId id="272" r:id="rId17"/>
    <p:sldId id="273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12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jpg>
</file>

<file path=ppt/media/image13.jp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410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17649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54530" y="3765449"/>
            <a:ext cx="5449871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05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68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68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9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0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6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31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88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2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DA4B2-865D-4FA1-8A6D-147F379C6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6000" dirty="0"/>
              <a:t>Kings </a:t>
            </a:r>
            <a:r>
              <a:rPr lang="de-DE" sz="6000" dirty="0" err="1"/>
              <a:t>of</a:t>
            </a:r>
            <a:r>
              <a:rPr lang="de-DE" sz="6000" dirty="0"/>
              <a:t> </a:t>
            </a:r>
            <a:r>
              <a:rPr lang="de-DE" sz="6000" dirty="0" err="1"/>
              <a:t>Dominia</a:t>
            </a:r>
            <a:endParaRPr lang="de-DE" sz="6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1732A2-8B13-4D02-81F8-C811E7287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Alexander Schuster, </a:t>
            </a:r>
            <a:r>
              <a:rPr lang="de-DE" dirty="0" err="1"/>
              <a:t>Mengdi</a:t>
            </a:r>
            <a:r>
              <a:rPr lang="de-DE" dirty="0"/>
              <a:t> Wang ,</a:t>
            </a:r>
          </a:p>
          <a:p>
            <a:r>
              <a:rPr lang="de-DE" dirty="0"/>
              <a:t>Mohamed </a:t>
            </a:r>
            <a:r>
              <a:rPr lang="de-DE" dirty="0" err="1"/>
              <a:t>Haddej</a:t>
            </a:r>
            <a:r>
              <a:rPr lang="de-DE" dirty="0"/>
              <a:t>, Alexander Epple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48207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Before</a:t>
            </a:r>
            <a:r>
              <a:rPr lang="de-DE" sz="2400" b="1" dirty="0"/>
              <a:t> our </a:t>
            </a:r>
            <a:r>
              <a:rPr lang="de-DE" sz="2400" b="1" dirty="0" err="1"/>
              <a:t>project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736532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Deadline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20.11.2017 (4th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 (5th Seminar)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24.12.2017 (Chrismas)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day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26.01.2018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22879EF3-9299-4A8E-871A-DF2BE98BA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456" y="1776947"/>
            <a:ext cx="831813" cy="8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512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3: Time </a:t>
            </a:r>
            <a:r>
              <a:rPr lang="de-DE" dirty="0" err="1"/>
              <a:t>Estimation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b="1" dirty="0" err="1"/>
              <a:t>When</a:t>
            </a:r>
            <a:r>
              <a:rPr lang="de-DE" sz="2400" b="1" dirty="0"/>
              <a:t> </a:t>
            </a:r>
            <a:r>
              <a:rPr lang="de-DE" sz="2400" b="1" dirty="0" err="1"/>
              <a:t>it</a:t>
            </a:r>
            <a:r>
              <a:rPr lang="de-DE" sz="2400" b="1" dirty="0"/>
              <a:t> </a:t>
            </a:r>
            <a:r>
              <a:rPr lang="de-DE" sz="2400" b="1" dirty="0" err="1"/>
              <a:t>really</a:t>
            </a:r>
            <a:r>
              <a:rPr lang="de-DE" sz="2400" b="1" dirty="0"/>
              <a:t> </a:t>
            </a:r>
            <a:r>
              <a:rPr lang="de-DE" sz="2400" b="1" dirty="0" err="1"/>
              <a:t>starts</a:t>
            </a:r>
            <a:r>
              <a:rPr lang="de-DE" sz="2400" b="1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683335"/>
              </p:ext>
            </p:extLst>
          </p:nvPr>
        </p:nvGraphicFramePr>
        <p:xfrm>
          <a:off x="643706" y="2668237"/>
          <a:ext cx="7892554" cy="352069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14057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2030892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  <a:gridCol w="2947605">
                  <a:extLst>
                    <a:ext uri="{9D8B030D-6E8A-4147-A177-3AD203B41FA5}">
                      <a16:colId xmlns:a16="http://schemas.microsoft.com/office/drawing/2014/main" val="1217984172"/>
                    </a:ext>
                  </a:extLst>
                </a:gridCol>
              </a:tblGrid>
              <a:tr h="39118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Overdue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 err="1"/>
                        <a:t>Idea</a:t>
                      </a:r>
                      <a:r>
                        <a:rPr lang="de-DE" dirty="0"/>
                        <a:t> &amp;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Yes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Sound </a:t>
                      </a:r>
                      <a:r>
                        <a:rPr lang="de-DE" dirty="0" err="1"/>
                        <a:t>Effect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893529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91188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Build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successful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No</a:t>
                      </a:r>
                      <a:r>
                        <a:rPr lang="de-DE" dirty="0"/>
                        <a:t>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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</a:tbl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5AE87BE9-395F-45E6-95BC-05A4D841A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493" y="1745026"/>
            <a:ext cx="808686" cy="87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29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103F1-0B4C-4AB4-BBDF-3B2F445E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4: Action List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70BDE27B-EAA7-406A-8825-13747C4F70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624259"/>
              </p:ext>
            </p:extLst>
          </p:nvPr>
        </p:nvGraphicFramePr>
        <p:xfrm>
          <a:off x="827088" y="2410808"/>
          <a:ext cx="7619961" cy="315150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539987">
                  <a:extLst>
                    <a:ext uri="{9D8B030D-6E8A-4147-A177-3AD203B41FA5}">
                      <a16:colId xmlns:a16="http://schemas.microsoft.com/office/drawing/2014/main" val="2589235675"/>
                    </a:ext>
                  </a:extLst>
                </a:gridCol>
                <a:gridCol w="1795940">
                  <a:extLst>
                    <a:ext uri="{9D8B030D-6E8A-4147-A177-3AD203B41FA5}">
                      <a16:colId xmlns:a16="http://schemas.microsoft.com/office/drawing/2014/main" val="3403038097"/>
                    </a:ext>
                  </a:extLst>
                </a:gridCol>
                <a:gridCol w="3284034">
                  <a:extLst>
                    <a:ext uri="{9D8B030D-6E8A-4147-A177-3AD203B41FA5}">
                      <a16:colId xmlns:a16="http://schemas.microsoft.com/office/drawing/2014/main" val="501822351"/>
                    </a:ext>
                  </a:extLst>
                </a:gridCol>
              </a:tblGrid>
              <a:tr h="45021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2647815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1. Team Set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23.10.2017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1st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689713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2. New Member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2nd Seminar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49152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3. Kick-Off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27.11.2017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Idea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confirmed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2165539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4. Level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16.01.2018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Two </a:t>
                      </a:r>
                      <a:r>
                        <a:rPr lang="de-DE" dirty="0" err="1"/>
                        <a:t>more</a:t>
                      </a:r>
                      <a:r>
                        <a:rPr lang="de-DE" dirty="0"/>
                        <a:t> Level Designs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5731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5. Trailer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25.01.2018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Trailer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4288056"/>
                  </a:ext>
                </a:extLst>
              </a:tr>
              <a:tr h="450215">
                <a:tc>
                  <a:txBody>
                    <a:bodyPr/>
                    <a:lstStyle/>
                    <a:p>
                      <a:r>
                        <a:rPr lang="de-DE" dirty="0"/>
                        <a:t>6. 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06.03.2018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Presentation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586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502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826381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en-US" dirty="0"/>
                        <a:t>1. Kick</a:t>
                      </a:r>
                      <a:r>
                        <a:rPr lang="de-DE" dirty="0"/>
                        <a:t>-Off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28.11.2017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Game </a:t>
                      </a:r>
                      <a:r>
                        <a:rPr lang="de-DE" sz="1800" dirty="0" err="1"/>
                        <a:t>mechanic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confirmed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2. First 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03.12.2017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3. New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04.12.2017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50855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4. 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266519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5. Domino Spawn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Drag </a:t>
                      </a:r>
                      <a:r>
                        <a:rPr lang="de-DE" dirty="0" err="1"/>
                        <a:t>spawns</a:t>
                      </a:r>
                      <a:r>
                        <a:rPr lang="de-DE" dirty="0"/>
                        <a:t> Domino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6. Edit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53612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7. Line Renderer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Spawn </a:t>
                      </a:r>
                      <a:r>
                        <a:rPr lang="de-DE" dirty="0" err="1"/>
                        <a:t>shows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line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8. </a:t>
                      </a:r>
                      <a:r>
                        <a:rPr lang="de-DE" dirty="0" err="1"/>
                        <a:t>Camera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Function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9.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Ice Domino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071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74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CAAF9-13B3-44B6-BEA5-870E18B3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5: Milestones (real)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23C3D5C-08A1-4FF3-93B5-97267F7DA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4667782"/>
              </p:ext>
            </p:extLst>
          </p:nvPr>
        </p:nvGraphicFramePr>
        <p:xfrm>
          <a:off x="643093" y="2097236"/>
          <a:ext cx="7987950" cy="3657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52092">
                  <a:extLst>
                    <a:ext uri="{9D8B030D-6E8A-4147-A177-3AD203B41FA5}">
                      <a16:colId xmlns:a16="http://schemas.microsoft.com/office/drawing/2014/main" val="4017095343"/>
                    </a:ext>
                  </a:extLst>
                </a:gridCol>
                <a:gridCol w="1717288">
                  <a:extLst>
                    <a:ext uri="{9D8B030D-6E8A-4147-A177-3AD203B41FA5}">
                      <a16:colId xmlns:a16="http://schemas.microsoft.com/office/drawing/2014/main" val="1655434943"/>
                    </a:ext>
                  </a:extLst>
                </a:gridCol>
                <a:gridCol w="3618570">
                  <a:extLst>
                    <a:ext uri="{9D8B030D-6E8A-4147-A177-3AD203B41FA5}">
                      <a16:colId xmlns:a16="http://schemas.microsoft.com/office/drawing/2014/main" val="946421436"/>
                    </a:ext>
                  </a:extLst>
                </a:gridCol>
              </a:tblGrid>
              <a:tr h="35334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Milestones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01989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10. Reverse </a:t>
                      </a:r>
                      <a:r>
                        <a:rPr lang="de-DE" dirty="0" err="1"/>
                        <a:t>Mechanic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18.12.2017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Game Reverse Framework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740504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11. Basic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19.12.2017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Primary UI </a:t>
                      </a:r>
                      <a:r>
                        <a:rPr lang="de-DE" sz="1800" dirty="0" err="1"/>
                        <a:t>added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38813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12. 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21.12.2017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969791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13. UI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15.01.2018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UI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8774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14. New Domino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17.01.2018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Pyro</a:t>
                      </a:r>
                      <a:r>
                        <a:rPr lang="de-DE" dirty="0"/>
                        <a:t> Domino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26660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15. New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21.01.2018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New Designs </a:t>
                      </a:r>
                      <a:r>
                        <a:rPr lang="de-DE" dirty="0" err="1"/>
                        <a:t>realized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46800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16. Model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22.01.2018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 Models </a:t>
                      </a:r>
                      <a:r>
                        <a:rPr lang="de-DE" dirty="0" err="1"/>
                        <a:t>finished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914687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17. Vibration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Vibration </a:t>
                      </a:r>
                      <a:r>
                        <a:rPr lang="de-DE" dirty="0" err="1"/>
                        <a:t>added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317536"/>
                  </a:ext>
                </a:extLst>
              </a:tr>
              <a:tr h="353345">
                <a:tc>
                  <a:txBody>
                    <a:bodyPr/>
                    <a:lstStyle/>
                    <a:p>
                      <a:r>
                        <a:rPr lang="de-DE" dirty="0"/>
                        <a:t>18. Project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24.01.2018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Prototype </a:t>
                      </a:r>
                      <a:r>
                        <a:rPr lang="de-DE" dirty="0" err="1"/>
                        <a:t>finished</a:t>
                      </a:r>
                      <a:r>
                        <a:rPr lang="de-DE" dirty="0"/>
                        <a:t>!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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914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7796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BFEF0-4BEA-4FD0-8664-6040FB45E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A754-0865-45A2-A785-5C066937E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2052925"/>
            <a:ext cx="7842373" cy="4195481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our prototype is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imagine</a:t>
            </a:r>
            <a:r>
              <a:rPr lang="de-DE" dirty="0"/>
              <a:t> what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real </a:t>
            </a:r>
            <a:r>
              <a:rPr lang="de-DE" dirty="0" err="1"/>
              <a:t>indie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sz="2400" b="1" dirty="0"/>
              <a:t>Team Reinforcement ?</a:t>
            </a:r>
            <a:br>
              <a:rPr lang="de-DE" sz="2400" b="1" dirty="0"/>
            </a:b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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2 </a:t>
            </a:r>
            <a:r>
              <a:rPr lang="de-DE" dirty="0" err="1">
                <a:sym typeface="Wingdings" panose="05000000000000000000" pitchFamily="2" charset="2"/>
              </a:rPr>
              <a:t>Programmer</a:t>
            </a:r>
            <a:r>
              <a:rPr lang="de-DE" altLang="zh-CN" dirty="0" err="1">
                <a:sym typeface="Wingdings" panose="05000000000000000000" pitchFamily="2" charset="2"/>
              </a:rPr>
              <a:t>s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Audio Engineer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1 Art Designer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Nice-To-Have: </a:t>
            </a:r>
            <a:r>
              <a:rPr lang="de-DE" dirty="0" err="1">
                <a:sym typeface="Wingdings" panose="05000000000000000000" pitchFamily="2" charset="2"/>
              </a:rPr>
              <a:t>Assistant</a:t>
            </a:r>
            <a:r>
              <a:rPr lang="de-DE" dirty="0">
                <a:sym typeface="Wingdings" panose="05000000000000000000" pitchFamily="2" charset="2"/>
              </a:rPr>
              <a:t> for Marketing &amp; Publishing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625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FF823-6C44-43D0-A6E5-172EBCE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6: Future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EA7DCA-3149-4413-A6B4-1CC8E45C0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b="1" dirty="0" err="1"/>
              <a:t>Imaginary</a:t>
            </a:r>
            <a:r>
              <a:rPr lang="de-DE" sz="2400" b="1" dirty="0"/>
              <a:t> Time </a:t>
            </a:r>
            <a:r>
              <a:rPr lang="de-DE" sz="2400" b="1" dirty="0" err="1"/>
              <a:t>Estimation</a:t>
            </a:r>
            <a:r>
              <a:rPr lang="de-DE" sz="2400" b="1" dirty="0"/>
              <a:t> (</a:t>
            </a:r>
            <a:r>
              <a:rPr lang="de-DE" sz="2400" b="1" dirty="0" err="1"/>
              <a:t>most</a:t>
            </a:r>
            <a:r>
              <a:rPr lang="de-DE" sz="2400" b="1" dirty="0"/>
              <a:t> </a:t>
            </a:r>
            <a:r>
              <a:rPr lang="de-DE" sz="2400" b="1" dirty="0" err="1"/>
              <a:t>likely</a:t>
            </a:r>
            <a:r>
              <a:rPr lang="de-DE" sz="2400" b="1" dirty="0"/>
              <a:t>)</a:t>
            </a:r>
            <a:endParaRPr lang="de-DE" dirty="0"/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DA090CA9-01A6-4EF9-B68F-22E150FB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7068809"/>
              </p:ext>
            </p:extLst>
          </p:nvPr>
        </p:nvGraphicFramePr>
        <p:xfrm>
          <a:off x="643706" y="2668237"/>
          <a:ext cx="7808918" cy="377985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601793">
                  <a:extLst>
                    <a:ext uri="{9D8B030D-6E8A-4147-A177-3AD203B41FA5}">
                      <a16:colId xmlns:a16="http://schemas.microsoft.com/office/drawing/2014/main" val="941476315"/>
                    </a:ext>
                  </a:extLst>
                </a:gridCol>
                <a:gridCol w="3207125">
                  <a:extLst>
                    <a:ext uri="{9D8B030D-6E8A-4147-A177-3AD203B41FA5}">
                      <a16:colId xmlns:a16="http://schemas.microsoft.com/office/drawing/2014/main" val="3605436690"/>
                    </a:ext>
                  </a:extLst>
                </a:gridCol>
              </a:tblGrid>
              <a:tr h="377985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Estimated</a:t>
                      </a:r>
                      <a:r>
                        <a:rPr lang="de-DE" dirty="0"/>
                        <a:t>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33611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New Game Concept &amp;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r>
                        <a:rPr lang="de-DE" dirty="0"/>
                        <a:t> / </a:t>
                      </a:r>
                      <a:r>
                        <a:rPr lang="de-DE" dirty="0" err="1"/>
                        <a:t>maybe</a:t>
                      </a:r>
                      <a:r>
                        <a:rPr lang="de-DE" dirty="0"/>
                        <a:t>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230579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</a:t>
                      </a:r>
                      <a:r>
                        <a:rPr lang="de-DE" dirty="0" err="1"/>
                        <a:t>Mechanic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165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Target Group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 </a:t>
                      </a:r>
                      <a:r>
                        <a:rPr lang="de-DE" dirty="0" err="1"/>
                        <a:t>week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46161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Test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10546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Game Design </a:t>
                      </a:r>
                      <a:r>
                        <a:rPr lang="de-DE" dirty="0" err="1"/>
                        <a:t>Refinement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Consecutive</a:t>
                      </a:r>
                      <a:endParaRPr lang="de-DE" dirty="0"/>
                    </a:p>
                  </a:txBody>
                  <a:tcPr>
                    <a:lnTlToB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115007341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First </a:t>
                      </a:r>
                      <a:r>
                        <a:rPr lang="de-DE" dirty="0" err="1"/>
                        <a:t>playable</a:t>
                      </a:r>
                      <a:r>
                        <a:rPr lang="de-DE" dirty="0"/>
                        <a:t> Beta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271302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All Levels </a:t>
                      </a:r>
                      <a:r>
                        <a:rPr lang="de-DE" dirty="0" err="1"/>
                        <a:t>playable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126663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dirty="0"/>
                        <a:t>Level </a:t>
                      </a:r>
                      <a:r>
                        <a:rPr lang="de-DE" dirty="0" err="1"/>
                        <a:t>Beatufication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 </a:t>
                      </a:r>
                      <a:r>
                        <a:rPr lang="de-DE" dirty="0" err="1"/>
                        <a:t>weeks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2937"/>
                  </a:ext>
                </a:extLst>
              </a:tr>
              <a:tr h="377985">
                <a:tc>
                  <a:txBody>
                    <a:bodyPr/>
                    <a:lstStyle/>
                    <a:p>
                      <a:r>
                        <a:rPr lang="de-DE" b="1" dirty="0" err="1"/>
                        <a:t>Totally</a:t>
                      </a:r>
                      <a:endParaRPr lang="de-D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b="1" dirty="0"/>
                        <a:t>3.5 </a:t>
                      </a:r>
                      <a:r>
                        <a:rPr lang="de-DE" b="1" dirty="0" err="1"/>
                        <a:t>Months</a:t>
                      </a:r>
                      <a:endParaRPr lang="de-DE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113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0535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7E2B03-4E7F-4DFD-A8CD-3CBDD2A42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Publishing &amp; Sales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09C5CD-F41B-474F-BDE2-20C822EC6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9" y="1594625"/>
            <a:ext cx="7647227" cy="4653782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Since </a:t>
            </a:r>
            <a:r>
              <a:rPr lang="de-DE" dirty="0" err="1"/>
              <a:t>it</a:t>
            </a:r>
            <a:r>
              <a:rPr lang="de-DE" dirty="0"/>
              <a:t> is a game </a:t>
            </a:r>
            <a:r>
              <a:rPr lang="de-DE" dirty="0" err="1"/>
              <a:t>focusing</a:t>
            </a:r>
            <a:r>
              <a:rPr lang="de-DE" dirty="0"/>
              <a:t> on mobile </a:t>
            </a:r>
            <a:r>
              <a:rPr lang="de-DE" dirty="0" err="1"/>
              <a:t>touchscreen</a:t>
            </a:r>
            <a:r>
              <a:rPr lang="de-DE" dirty="0"/>
              <a:t> </a:t>
            </a:r>
            <a:r>
              <a:rPr lang="de-DE" dirty="0" err="1"/>
              <a:t>device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special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for Publisher</a:t>
            </a:r>
          </a:p>
          <a:p>
            <a:r>
              <a:rPr lang="de-DE" dirty="0"/>
              <a:t>But high </a:t>
            </a:r>
            <a:r>
              <a:rPr lang="de-DE" dirty="0" err="1"/>
              <a:t>demand</a:t>
            </a:r>
            <a:r>
              <a:rPr lang="de-DE" dirty="0"/>
              <a:t> to Sales </a:t>
            </a:r>
            <a:r>
              <a:rPr lang="de-DE" dirty="0" err="1"/>
              <a:t>Platform</a:t>
            </a:r>
            <a:r>
              <a:rPr lang="de-DE" dirty="0"/>
              <a:t>…</a:t>
            </a:r>
          </a:p>
          <a:p>
            <a:pPr marL="457200" lvl="1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46BA657-CC07-4FC4-94DD-ADCBC1FFE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550" y="3524831"/>
            <a:ext cx="819615" cy="819615"/>
          </a:xfrm>
          <a:prstGeom prst="rect">
            <a:avLst/>
          </a:prstGeom>
        </p:spPr>
      </p:pic>
      <p:pic>
        <p:nvPicPr>
          <p:cNvPr id="7" name="Grafik 6" descr="Ein Bild, das ClipArt enthält.&#10;&#10;Mit hoher Zuverlässigkeit generierte Beschreibung">
            <a:extLst>
              <a:ext uri="{FF2B5EF4-FFF2-40B4-BE49-F238E27FC236}">
                <a16:creationId xmlns:a16="http://schemas.microsoft.com/office/drawing/2014/main" id="{D06BF410-47E3-47E0-B717-F1008EA48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703" y="3524831"/>
            <a:ext cx="2336965" cy="472067"/>
          </a:xfrm>
          <a:prstGeom prst="rect">
            <a:avLst/>
          </a:prstGeom>
        </p:spPr>
      </p:pic>
      <p:pic>
        <p:nvPicPr>
          <p:cNvPr id="9" name="Grafik 8" descr="Ein Bild, das ClipArt enthält.&#10;&#10;Mit sehr hoher Zuverlässigkeit generierte Beschreibung">
            <a:extLst>
              <a:ext uri="{FF2B5EF4-FFF2-40B4-BE49-F238E27FC236}">
                <a16:creationId xmlns:a16="http://schemas.microsoft.com/office/drawing/2014/main" id="{BBAD6FB3-E725-4993-BB00-488AEA80A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552" y="5065010"/>
            <a:ext cx="773613" cy="77361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292785E-172B-44EC-989F-B21CF9D63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560" y="5009334"/>
            <a:ext cx="1575024" cy="88496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81DA351A-556D-4D62-B8B2-072BF57B3962}"/>
              </a:ext>
            </a:extLst>
          </p:cNvPr>
          <p:cNvSpPr txBox="1"/>
          <p:nvPr/>
        </p:nvSpPr>
        <p:spPr>
          <a:xfrm>
            <a:off x="2688051" y="3552184"/>
            <a:ext cx="1285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  <a:p>
            <a:r>
              <a:rPr lang="de-DE" dirty="0"/>
              <a:t>+ 100 $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D7EA689-4506-4750-B112-2F2DC7FF753A}"/>
              </a:ext>
            </a:extLst>
          </p:cNvPr>
          <p:cNvSpPr txBox="1"/>
          <p:nvPr/>
        </p:nvSpPr>
        <p:spPr>
          <a:xfrm>
            <a:off x="5581488" y="4069049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93EF07-2B3B-4C82-86A7-231D5144CC8E}"/>
              </a:ext>
            </a:extLst>
          </p:cNvPr>
          <p:cNvSpPr txBox="1"/>
          <p:nvPr/>
        </p:nvSpPr>
        <p:spPr>
          <a:xfrm>
            <a:off x="2547433" y="5263375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70% / 30%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C62128A-D53F-4537-9E01-6CAF2DDCB2DA}"/>
              </a:ext>
            </a:extLst>
          </p:cNvPr>
          <p:cNvSpPr txBox="1"/>
          <p:nvPr/>
        </p:nvSpPr>
        <p:spPr>
          <a:xfrm>
            <a:off x="6892258" y="5124875"/>
            <a:ext cx="1290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???</a:t>
            </a:r>
          </a:p>
          <a:p>
            <a:r>
              <a:rPr lang="de-DE" dirty="0"/>
              <a:t>(70% 30%)</a:t>
            </a:r>
          </a:p>
        </p:txBody>
      </p:sp>
    </p:spTree>
    <p:extLst>
      <p:ext uri="{BB962C8B-B14F-4D97-AF65-F5344CB8AC3E}">
        <p14:creationId xmlns:p14="http://schemas.microsoft.com/office/powerpoint/2010/main" val="3214231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14DCB-EE11-432C-9918-900CBF47B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Financing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7FCA4E-9B23-41CF-B45E-C0476F514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hope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financing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BF5D38E-2E13-4A50-A8B4-8251815B3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495" y="2624137"/>
            <a:ext cx="2633895" cy="1488723"/>
          </a:xfrm>
          <a:prstGeom prst="rect">
            <a:avLst/>
          </a:prstGeom>
        </p:spPr>
      </p:pic>
      <p:pic>
        <p:nvPicPr>
          <p:cNvPr id="7" name="Grafik 6" descr="Ein Bild, das Elektronik, Tastatur enthält.&#10;&#10;Mit sehr hoher Zuverlässigkeit generierte Beschreibung">
            <a:extLst>
              <a:ext uri="{FF2B5EF4-FFF2-40B4-BE49-F238E27FC236}">
                <a16:creationId xmlns:a16="http://schemas.microsoft.com/office/drawing/2014/main" id="{687E3DA8-9C39-4E1B-9B89-B21120547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103" y="2613925"/>
            <a:ext cx="2894225" cy="14887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132A36C-1302-46FA-8ECE-C058A6EAD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45" y="4432866"/>
            <a:ext cx="4466955" cy="1805927"/>
          </a:xfrm>
          <a:prstGeom prst="rect">
            <a:avLst/>
          </a:prstGeom>
        </p:spPr>
      </p:pic>
      <p:pic>
        <p:nvPicPr>
          <p:cNvPr id="11" name="Grafik 10" descr="Ein Bild, das Person, Mann enthält.&#10;&#10;Mit sehr hoher Zuverlässigkeit generierte Beschreibung">
            <a:extLst>
              <a:ext uri="{FF2B5EF4-FFF2-40B4-BE49-F238E27FC236}">
                <a16:creationId xmlns:a16="http://schemas.microsoft.com/office/drawing/2014/main" id="{0D8CA4C3-4D85-407D-A6D6-83F72269A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7495" y="4864307"/>
            <a:ext cx="2448790" cy="138409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A0D6FA8-B732-4AFE-A35A-016CD4CCD3D7}"/>
              </a:ext>
            </a:extLst>
          </p:cNvPr>
          <p:cNvSpPr txBox="1"/>
          <p:nvPr/>
        </p:nvSpPr>
        <p:spPr>
          <a:xfrm>
            <a:off x="1439077" y="4233189"/>
            <a:ext cx="179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Crowdfunding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67FFD36-5C1E-4879-B1CC-F57D6D13198B}"/>
              </a:ext>
            </a:extLst>
          </p:cNvPr>
          <p:cNvSpPr txBox="1"/>
          <p:nvPr/>
        </p:nvSpPr>
        <p:spPr>
          <a:xfrm>
            <a:off x="5439514" y="4233189"/>
            <a:ext cx="207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Support </a:t>
            </a:r>
            <a:r>
              <a:rPr lang="de-DE" dirty="0" err="1"/>
              <a:t>Program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9597013-6CEA-4182-976C-47F6BDF2C1E6}"/>
              </a:ext>
            </a:extLst>
          </p:cNvPr>
          <p:cNvSpPr txBox="1"/>
          <p:nvPr/>
        </p:nvSpPr>
        <p:spPr>
          <a:xfrm>
            <a:off x="1400604" y="5939239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Private Investor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4137FCC-9194-4D13-A41F-B3EF4F8A428C}"/>
              </a:ext>
            </a:extLst>
          </p:cNvPr>
          <p:cNvSpPr txBox="1"/>
          <p:nvPr/>
        </p:nvSpPr>
        <p:spPr>
          <a:xfrm>
            <a:off x="5612638" y="6325526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Someone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92997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A33E-4D9B-4D16-9818-21F93F33F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B724A9-966F-47D4-96BE-75D603608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Titel: 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: Android/iOS &amp; Windows</a:t>
            </a:r>
          </a:p>
          <a:p>
            <a:r>
              <a:rPr lang="de-DE" dirty="0"/>
              <a:t>Genre: Puzzle / </a:t>
            </a:r>
            <a:r>
              <a:rPr lang="de-DE" dirty="0" err="1"/>
              <a:t>Strategy</a:t>
            </a:r>
            <a:endParaRPr lang="de-DE" dirty="0"/>
          </a:p>
          <a:p>
            <a:r>
              <a:rPr lang="de-DE" dirty="0"/>
              <a:t>Rating: FSK 0</a:t>
            </a:r>
          </a:p>
          <a:p>
            <a:r>
              <a:rPr lang="de-DE" dirty="0"/>
              <a:t>Target: </a:t>
            </a:r>
            <a:r>
              <a:rPr lang="de-DE" dirty="0" err="1"/>
              <a:t>Casual</a:t>
            </a:r>
            <a:r>
              <a:rPr lang="de-DE" dirty="0"/>
              <a:t> Gamer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puzzle game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Domino </a:t>
            </a:r>
            <a:r>
              <a:rPr lang="de-DE" dirty="0" err="1"/>
              <a:t>stones</a:t>
            </a:r>
            <a:r>
              <a:rPr lang="de-DE" dirty="0"/>
              <a:t> </a:t>
            </a:r>
            <a:r>
              <a:rPr lang="de-DE" dirty="0" err="1"/>
              <a:t>strategically</a:t>
            </a:r>
            <a:r>
              <a:rPr lang="de-DE" dirty="0"/>
              <a:t> 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bring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fall.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mutiple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 and </a:t>
            </a:r>
            <a:r>
              <a:rPr lang="de-DE" dirty="0" err="1"/>
              <a:t>stone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achieve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goal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7981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431724-9008-464F-9E19-E0C8CB6D1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 Concept &amp;</a:t>
            </a:r>
            <a:br>
              <a:rPr lang="de-DE" dirty="0"/>
            </a:b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50256D-35BF-4A82-9DED-ABAA8E145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052925"/>
            <a:ext cx="6711654" cy="46078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High Concept:</a:t>
            </a:r>
          </a:p>
          <a:p>
            <a:pPr marL="0" indent="0">
              <a:buNone/>
            </a:pPr>
            <a:r>
              <a:rPr lang="de-DE" dirty="0"/>
              <a:t>Kings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Dominia</a:t>
            </a:r>
            <a:r>
              <a:rPr lang="de-DE" dirty="0"/>
              <a:t> </a:t>
            </a:r>
            <a:r>
              <a:rPr lang="de-DE" dirty="0" err="1"/>
              <a:t>takes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in a </a:t>
            </a:r>
            <a:r>
              <a:rPr lang="de-DE" dirty="0" err="1"/>
              <a:t>medieval</a:t>
            </a:r>
            <a:r>
              <a:rPr lang="de-DE" dirty="0"/>
              <a:t> </a:t>
            </a:r>
            <a:r>
              <a:rPr lang="de-DE" dirty="0" err="1"/>
              <a:t>world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in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Domino </a:t>
            </a:r>
            <a:r>
              <a:rPr lang="de-DE" dirty="0" err="1"/>
              <a:t>army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dirty="0"/>
              <a:t>The </a:t>
            </a:r>
            <a:r>
              <a:rPr lang="de-DE" dirty="0" err="1"/>
              <a:t>player</a:t>
            </a:r>
            <a:r>
              <a:rPr lang="de-DE" dirty="0"/>
              <a:t> </a:t>
            </a:r>
            <a:r>
              <a:rPr lang="de-DE" dirty="0" err="1"/>
              <a:t>tries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storm</a:t>
            </a:r>
            <a:r>
              <a:rPr lang="de-DE" dirty="0"/>
              <a:t> </a:t>
            </a:r>
            <a:r>
              <a:rPr lang="de-DE" dirty="0" err="1"/>
              <a:t>castles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kings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placing</a:t>
            </a:r>
            <a:r>
              <a:rPr lang="de-DE" dirty="0"/>
              <a:t> Domino </a:t>
            </a:r>
            <a:r>
              <a:rPr lang="de-DE" dirty="0" err="1"/>
              <a:t>rows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upgrade </a:t>
            </a:r>
            <a:r>
              <a:rPr lang="de-DE" dirty="0" err="1"/>
              <a:t>stones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dirty="0"/>
              <a:t>Blast, </a:t>
            </a:r>
            <a:r>
              <a:rPr lang="de-DE" dirty="0" err="1"/>
              <a:t>slide</a:t>
            </a:r>
            <a:r>
              <a:rPr lang="de-DE" dirty="0"/>
              <a:t> and fall </a:t>
            </a:r>
            <a:r>
              <a:rPr lang="de-DE" dirty="0" err="1"/>
              <a:t>through</a:t>
            </a:r>
            <a:r>
              <a:rPr lang="de-DE" dirty="0"/>
              <a:t> a </a:t>
            </a:r>
            <a:r>
              <a:rPr lang="de-DE" dirty="0" err="1"/>
              <a:t>variety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 and bring </a:t>
            </a:r>
            <a:r>
              <a:rPr lang="de-DE" dirty="0" err="1"/>
              <a:t>glory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kingdom</a:t>
            </a:r>
            <a:r>
              <a:rPr lang="de-DE" dirty="0"/>
              <a:t>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Unique </a:t>
            </a:r>
            <a:r>
              <a:rPr lang="de-DE" dirty="0" err="1"/>
              <a:t>Selling</a:t>
            </a:r>
            <a:r>
              <a:rPr lang="de-DE" dirty="0"/>
              <a:t> Points:</a:t>
            </a:r>
          </a:p>
          <a:p>
            <a:r>
              <a:rPr lang="de-DE" dirty="0" err="1"/>
              <a:t>Multiplatform</a:t>
            </a:r>
            <a:r>
              <a:rPr lang="de-DE" dirty="0"/>
              <a:t> support (Android/iOS/Windows)</a:t>
            </a:r>
          </a:p>
          <a:p>
            <a:r>
              <a:rPr lang="de-DE" dirty="0"/>
              <a:t>Unique </a:t>
            </a:r>
            <a:r>
              <a:rPr lang="de-DE" dirty="0" err="1"/>
              <a:t>concept</a:t>
            </a:r>
            <a:r>
              <a:rPr lang="de-DE" dirty="0"/>
              <a:t> (modern Domino game)</a:t>
            </a:r>
          </a:p>
          <a:p>
            <a:r>
              <a:rPr lang="de-DE" dirty="0" err="1"/>
              <a:t>Easly</a:t>
            </a:r>
            <a:r>
              <a:rPr lang="de-DE" dirty="0"/>
              <a:t> </a:t>
            </a:r>
            <a:r>
              <a:rPr lang="de-DE" dirty="0" err="1"/>
              <a:t>expandable</a:t>
            </a:r>
            <a:r>
              <a:rPr lang="de-DE" dirty="0"/>
              <a:t> (</a:t>
            </a:r>
            <a:r>
              <a:rPr lang="de-DE" dirty="0" err="1"/>
              <a:t>free</a:t>
            </a:r>
            <a:r>
              <a:rPr lang="de-DE" dirty="0"/>
              <a:t>/</a:t>
            </a:r>
            <a:r>
              <a:rPr lang="de-DE" dirty="0" err="1"/>
              <a:t>paid</a:t>
            </a:r>
            <a:r>
              <a:rPr lang="de-DE" dirty="0"/>
              <a:t> DLCs)</a:t>
            </a:r>
          </a:p>
        </p:txBody>
      </p:sp>
    </p:spTree>
    <p:extLst>
      <p:ext uri="{BB962C8B-B14F-4D97-AF65-F5344CB8AC3E}">
        <p14:creationId xmlns:p14="http://schemas.microsoft.com/office/powerpoint/2010/main" val="1535229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1CB066-CA3A-4994-8E1C-03A12E61D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</a:t>
            </a:r>
            <a:r>
              <a:rPr lang="de-DE" dirty="0" err="1"/>
              <a:t>Objectives</a:t>
            </a:r>
            <a:r>
              <a:rPr lang="de-DE" dirty="0"/>
              <a:t> &amp;</a:t>
            </a:r>
            <a:br>
              <a:rPr lang="de-DE" dirty="0"/>
            </a:br>
            <a:r>
              <a:rPr lang="de-DE" dirty="0"/>
              <a:t>Game Rules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6A4547-A897-48D0-8F7E-CDF3DC008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Goal:</a:t>
            </a:r>
          </a:p>
          <a:p>
            <a:pPr marL="0" indent="0">
              <a:buNone/>
            </a:pPr>
            <a:r>
              <a:rPr lang="de-DE" dirty="0"/>
              <a:t>Bring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enemy</a:t>
            </a:r>
            <a:r>
              <a:rPr lang="de-DE" dirty="0"/>
              <a:t> </a:t>
            </a:r>
            <a:r>
              <a:rPr lang="de-DE" dirty="0" err="1"/>
              <a:t>king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fall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placing</a:t>
            </a:r>
            <a:r>
              <a:rPr lang="de-DE" dirty="0"/>
              <a:t> Domino </a:t>
            </a:r>
            <a:r>
              <a:rPr lang="de-DE" dirty="0" err="1"/>
              <a:t>rows</a:t>
            </a:r>
            <a:r>
              <a:rPr lang="de-DE" dirty="0"/>
              <a:t> and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upgrades</a:t>
            </a:r>
            <a:r>
              <a:rPr lang="de-DE" dirty="0"/>
              <a:t> </a:t>
            </a:r>
            <a:r>
              <a:rPr lang="de-DE" dirty="0" err="1"/>
              <a:t>strategically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Rules:</a:t>
            </a:r>
          </a:p>
          <a:p>
            <a:r>
              <a:rPr lang="de-DE" dirty="0"/>
              <a:t>Place </a:t>
            </a:r>
            <a:r>
              <a:rPr lang="de-DE" dirty="0" err="1"/>
              <a:t>unlimited</a:t>
            </a:r>
            <a:r>
              <a:rPr lang="de-DE" dirty="0"/>
              <a:t> normal </a:t>
            </a:r>
            <a:r>
              <a:rPr lang="de-DE" dirty="0" err="1"/>
              <a:t>stones</a:t>
            </a:r>
            <a:r>
              <a:rPr lang="de-DE" dirty="0"/>
              <a:t> on flat </a:t>
            </a:r>
            <a:r>
              <a:rPr lang="de-DE" dirty="0" err="1"/>
              <a:t>surfaces</a:t>
            </a:r>
            <a:endParaRPr lang="de-DE" dirty="0"/>
          </a:p>
          <a:p>
            <a:r>
              <a:rPr lang="de-DE" dirty="0"/>
              <a:t>Upgrade a limited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</a:t>
            </a:r>
            <a:r>
              <a:rPr lang="de-DE" dirty="0" err="1"/>
              <a:t>stones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knocking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Use </a:t>
            </a:r>
            <a:r>
              <a:rPr lang="de-DE" dirty="0" err="1"/>
              <a:t>cannons</a:t>
            </a:r>
            <a:r>
              <a:rPr lang="de-DE" dirty="0"/>
              <a:t> and </a:t>
            </a:r>
            <a:r>
              <a:rPr lang="de-DE" dirty="0" err="1"/>
              <a:t>gates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letting</a:t>
            </a:r>
            <a:r>
              <a:rPr lang="de-DE" dirty="0"/>
              <a:t> a </a:t>
            </a:r>
            <a:r>
              <a:rPr lang="de-DE" dirty="0" err="1"/>
              <a:t>stone</a:t>
            </a:r>
            <a:r>
              <a:rPr lang="de-DE" dirty="0"/>
              <a:t> fall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activation</a:t>
            </a:r>
            <a:r>
              <a:rPr lang="de-DE" dirty="0"/>
              <a:t> </a:t>
            </a:r>
            <a:r>
              <a:rPr lang="de-DE" dirty="0" err="1"/>
              <a:t>pad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909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D2A3F6-EA89-498B-9818-7C1B21B1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 Controls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109383-56BF-4FDD-80CC-22EFE2B0B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Turn and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fingers</a:t>
            </a:r>
            <a:endParaRPr lang="de-DE" dirty="0"/>
          </a:p>
          <a:p>
            <a:r>
              <a:rPr lang="de-DE" dirty="0"/>
              <a:t>Switch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view</a:t>
            </a:r>
            <a:r>
              <a:rPr lang="de-DE" dirty="0"/>
              <a:t> and </a:t>
            </a:r>
            <a:r>
              <a:rPr lang="de-DE" dirty="0" err="1"/>
              <a:t>edit</a:t>
            </a:r>
            <a:r>
              <a:rPr lang="de-DE" dirty="0"/>
              <a:t> </a:t>
            </a:r>
            <a:r>
              <a:rPr lang="de-DE" dirty="0" err="1"/>
              <a:t>mode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</a:t>
            </a:r>
            <a:endParaRPr lang="de-DE" dirty="0"/>
          </a:p>
          <a:p>
            <a:r>
              <a:rPr lang="de-DE" dirty="0"/>
              <a:t>Place Domino </a:t>
            </a:r>
            <a:r>
              <a:rPr lang="de-DE" dirty="0" err="1"/>
              <a:t>rows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drawing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r>
              <a:rPr lang="de-DE" dirty="0"/>
              <a:t>Upgrade a Domino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it</a:t>
            </a:r>
            <a:endParaRPr lang="de-DE" dirty="0"/>
          </a:p>
          <a:p>
            <a:r>
              <a:rPr lang="de-DE" dirty="0"/>
              <a:t>Turn </a:t>
            </a:r>
            <a:r>
              <a:rPr lang="de-DE" dirty="0" err="1"/>
              <a:t>cannons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holding</a:t>
            </a:r>
            <a:r>
              <a:rPr lang="de-DE" dirty="0"/>
              <a:t> down on </a:t>
            </a:r>
            <a:r>
              <a:rPr lang="de-DE" dirty="0" err="1"/>
              <a:t>them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attempt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clicking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king</a:t>
            </a:r>
            <a:endParaRPr lang="de-DE" dirty="0"/>
          </a:p>
          <a:p>
            <a:r>
              <a:rPr lang="de-DE" dirty="0"/>
              <a:t>Reload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and </a:t>
            </a:r>
            <a:r>
              <a:rPr lang="de-DE" dirty="0" err="1"/>
              <a:t>undo</a:t>
            </a:r>
            <a:r>
              <a:rPr lang="de-DE" dirty="0"/>
              <a:t> an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	  </a:t>
            </a: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</a:t>
            </a:r>
            <a:r>
              <a:rPr lang="de-DE" dirty="0" err="1"/>
              <a:t>buttons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6448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9A28-B385-4A4C-B235-A26691F2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Stone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C13DE9-4085-4093-9811-4935B0E1C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Ice 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6BF741C-B5F4-4792-B025-C937B92B5C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l="-63384" t="-11361" r="-63384" b="-10550"/>
          <a:stretch/>
        </p:blipFill>
        <p:spPr>
          <a:xfrm>
            <a:off x="489475" y="1371599"/>
            <a:ext cx="2205612" cy="2362201"/>
          </a:xfrm>
        </p:spPr>
      </p:pic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073BDB74-310A-470F-BB85-17E7244D0DB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1248674"/>
          </a:xfrm>
        </p:spPr>
        <p:txBody>
          <a:bodyPr>
            <a:noAutofit/>
          </a:bodyPr>
          <a:lstStyle/>
          <a:p>
            <a:r>
              <a:rPr lang="de-DE" sz="1500" dirty="0" err="1"/>
              <a:t>Slides</a:t>
            </a:r>
            <a:r>
              <a:rPr lang="de-DE" sz="1500" dirty="0"/>
              <a:t> </a:t>
            </a:r>
            <a:r>
              <a:rPr lang="de-DE" sz="1500" dirty="0" err="1"/>
              <a:t>once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falls in </a:t>
            </a:r>
            <a:r>
              <a:rPr lang="de-DE" sz="1500" dirty="0" err="1"/>
              <a:t>the</a:t>
            </a:r>
            <a:r>
              <a:rPr lang="de-DE" sz="1500" dirty="0"/>
              <a:t> </a:t>
            </a:r>
            <a:r>
              <a:rPr lang="de-DE" sz="1500" dirty="0" err="1"/>
              <a:t>falling</a:t>
            </a:r>
            <a:r>
              <a:rPr lang="de-DE" sz="1500" dirty="0"/>
              <a:t> </a:t>
            </a:r>
            <a:r>
              <a:rPr lang="de-DE" sz="1500" dirty="0" err="1"/>
              <a:t>direction</a:t>
            </a:r>
            <a:r>
              <a:rPr lang="de-DE" sz="1500" dirty="0"/>
              <a:t>, </a:t>
            </a:r>
            <a:r>
              <a:rPr lang="de-DE" sz="1500" dirty="0" err="1"/>
              <a:t>can</a:t>
            </a:r>
            <a:r>
              <a:rPr lang="de-DE" sz="1500" dirty="0"/>
              <a:t> pass </a:t>
            </a:r>
            <a:r>
              <a:rPr lang="de-DE" sz="1500" dirty="0" err="1"/>
              <a:t>stairs</a:t>
            </a:r>
            <a:endParaRPr lang="de-DE" sz="1500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E9BDA09-2390-4A86-A6CB-F0F9BFD9B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/>
              <a:t>Pyro</a:t>
            </a:r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3304B305-65BF-4063-B892-4E22892FD4D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1248674"/>
          </a:xfrm>
        </p:spPr>
        <p:txBody>
          <a:bodyPr>
            <a:normAutofit/>
          </a:bodyPr>
          <a:lstStyle/>
          <a:p>
            <a:r>
              <a:rPr lang="de-DE" sz="1500" dirty="0"/>
              <a:t>Blows </a:t>
            </a:r>
            <a:r>
              <a:rPr lang="de-DE" sz="1500" dirty="0" err="1"/>
              <a:t>up</a:t>
            </a:r>
            <a:r>
              <a:rPr lang="de-DE" sz="1500" dirty="0"/>
              <a:t> </a:t>
            </a:r>
            <a:r>
              <a:rPr lang="de-DE" sz="1500" dirty="0" err="1"/>
              <a:t>walls</a:t>
            </a:r>
            <a:r>
              <a:rPr lang="de-DE" sz="1500" dirty="0"/>
              <a:t> </a:t>
            </a:r>
            <a:r>
              <a:rPr lang="de-DE" sz="1500" dirty="0" err="1"/>
              <a:t>that</a:t>
            </a:r>
            <a:r>
              <a:rPr lang="de-DE" sz="1500" dirty="0"/>
              <a:t> </a:t>
            </a:r>
            <a:r>
              <a:rPr lang="de-DE" sz="1500" dirty="0" err="1"/>
              <a:t>it</a:t>
            </a:r>
            <a:r>
              <a:rPr lang="de-DE" sz="1500" dirty="0"/>
              <a:t> </a:t>
            </a:r>
            <a:r>
              <a:rPr lang="de-DE" sz="1500" dirty="0" err="1"/>
              <a:t>touches</a:t>
            </a:r>
            <a:r>
              <a:rPr lang="de-DE" sz="1500" dirty="0"/>
              <a:t>, </a:t>
            </a:r>
            <a:r>
              <a:rPr lang="de-DE" sz="1500" dirty="0" err="1"/>
              <a:t>causes</a:t>
            </a:r>
            <a:r>
              <a:rPr lang="de-DE" sz="1500" dirty="0"/>
              <a:t> a </a:t>
            </a:r>
            <a:r>
              <a:rPr lang="de-DE" sz="1500" dirty="0" err="1"/>
              <a:t>big</a:t>
            </a:r>
            <a:r>
              <a:rPr lang="de-DE" sz="1500" dirty="0"/>
              <a:t> </a:t>
            </a:r>
            <a:r>
              <a:rPr lang="de-DE" sz="1500" dirty="0" err="1"/>
              <a:t>shockwave</a:t>
            </a:r>
            <a:endParaRPr lang="de-DE" sz="1500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BC014F8-994A-47A6-9440-652E1116F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Warrior</a:t>
            </a:r>
          </a:p>
        </p:txBody>
      </p:sp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45AD1D1D-B3D3-44B0-85E1-45FB30A6F875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/>
          <a:srcRect l="-111254" t="-8087" r="-111222" b="-8087"/>
          <a:stretch/>
        </p:blipFill>
        <p:spPr>
          <a:xfrm>
            <a:off x="5344916" y="1371599"/>
            <a:ext cx="2199658" cy="2362201"/>
          </a:xfr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D14E38C-9001-4865-9806-690509381B12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195266" cy="1248674"/>
          </a:xfrm>
        </p:spPr>
        <p:txBody>
          <a:bodyPr>
            <a:normAutofit/>
          </a:bodyPr>
          <a:lstStyle/>
          <a:p>
            <a:r>
              <a:rPr lang="de-DE" sz="1500" dirty="0"/>
              <a:t>Can </a:t>
            </a:r>
            <a:r>
              <a:rPr lang="de-DE" sz="1500" dirty="0" err="1"/>
              <a:t>reach</a:t>
            </a:r>
            <a:r>
              <a:rPr lang="de-DE" sz="1500" dirty="0"/>
              <a:t> </a:t>
            </a:r>
            <a:r>
              <a:rPr lang="de-DE" sz="1500" dirty="0" err="1"/>
              <a:t>farther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well</a:t>
            </a:r>
            <a:r>
              <a:rPr lang="de-DE" sz="1500" dirty="0"/>
              <a:t> </a:t>
            </a:r>
            <a:r>
              <a:rPr lang="de-DE" sz="1500" dirty="0" err="1"/>
              <a:t>as</a:t>
            </a:r>
            <a:r>
              <a:rPr lang="de-DE" sz="1500" dirty="0"/>
              <a:t> </a:t>
            </a:r>
            <a:r>
              <a:rPr lang="de-DE" sz="1500" dirty="0" err="1"/>
              <a:t>hit</a:t>
            </a:r>
            <a:r>
              <a:rPr lang="de-DE" sz="1500" dirty="0"/>
              <a:t> </a:t>
            </a:r>
            <a:r>
              <a:rPr lang="de-DE" sz="1500" dirty="0" err="1"/>
              <a:t>objects</a:t>
            </a:r>
            <a:r>
              <a:rPr lang="de-DE" sz="1500" dirty="0"/>
              <a:t> like </a:t>
            </a:r>
            <a:r>
              <a:rPr lang="de-DE" sz="1500" dirty="0" err="1"/>
              <a:t>boulders</a:t>
            </a:r>
            <a:r>
              <a:rPr lang="de-DE" sz="1500" dirty="0"/>
              <a:t> </a:t>
            </a:r>
            <a:r>
              <a:rPr lang="de-DE" sz="1500" dirty="0" err="1"/>
              <a:t>harder</a:t>
            </a:r>
            <a:endParaRPr lang="de-DE" sz="1500" dirty="0"/>
          </a:p>
        </p:txBody>
      </p:sp>
      <p:pic>
        <p:nvPicPr>
          <p:cNvPr id="25" name="Bildplatzhalter 24">
            <a:extLst>
              <a:ext uri="{FF2B5EF4-FFF2-40B4-BE49-F238E27FC236}">
                <a16:creationId xmlns:a16="http://schemas.microsoft.com/office/drawing/2014/main" id="{FB8B557F-1CEC-4F72-A740-C3560DFF90A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/>
          <a:srcRect l="-62746" t="-10410" r="-62165" b="-10410"/>
          <a:stretch/>
        </p:blipFill>
        <p:spPr>
          <a:xfrm>
            <a:off x="2917825" y="1371600"/>
            <a:ext cx="2198688" cy="2362200"/>
          </a:xfrm>
        </p:spPr>
      </p:pic>
    </p:spTree>
    <p:extLst>
      <p:ext uri="{BB962C8B-B14F-4D97-AF65-F5344CB8AC3E}">
        <p14:creationId xmlns:p14="http://schemas.microsoft.com/office/powerpoint/2010/main" val="3459636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62347-8C62-47EC-A8BD-E758EB608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Trailer</a:t>
            </a:r>
          </a:p>
        </p:txBody>
      </p:sp>
      <p:pic>
        <p:nvPicPr>
          <p:cNvPr id="4" name="DominiaTrailer">
            <a:hlinkClick r:id="" action="ppaction://media"/>
            <a:extLst>
              <a:ext uri="{FF2B5EF4-FFF2-40B4-BE49-F238E27FC236}">
                <a16:creationId xmlns:a16="http://schemas.microsoft.com/office/drawing/2014/main" id="{AA35CF9C-4A53-4C35-8B94-AA970253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939" y="1853248"/>
            <a:ext cx="7862121" cy="4421978"/>
          </a:xfrm>
        </p:spPr>
      </p:pic>
    </p:spTree>
    <p:extLst>
      <p:ext uri="{BB962C8B-B14F-4D97-AF65-F5344CB8AC3E}">
        <p14:creationId xmlns:p14="http://schemas.microsoft.com/office/powerpoint/2010/main" val="328367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EB30D-85F7-474F-B15B-11F97A33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1: Work Division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D87B8CE-EC25-4618-8633-FD23672C5A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778505"/>
              </p:ext>
            </p:extLst>
          </p:nvPr>
        </p:nvGraphicFramePr>
        <p:xfrm>
          <a:off x="827088" y="2052638"/>
          <a:ext cx="7201791" cy="37236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00597">
                  <a:extLst>
                    <a:ext uri="{9D8B030D-6E8A-4147-A177-3AD203B41FA5}">
                      <a16:colId xmlns:a16="http://schemas.microsoft.com/office/drawing/2014/main" val="4122403651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87622164"/>
                    </a:ext>
                  </a:extLst>
                </a:gridCol>
                <a:gridCol w="2400597">
                  <a:extLst>
                    <a:ext uri="{9D8B030D-6E8A-4147-A177-3AD203B41FA5}">
                      <a16:colId xmlns:a16="http://schemas.microsoft.com/office/drawing/2014/main" val="1078930835"/>
                    </a:ext>
                  </a:extLst>
                </a:gridCol>
              </a:tblGrid>
              <a:tr h="744739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Prototype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dirty="0"/>
                        <a:t>Presentation &amp; Pitch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273483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Game design, Story,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191809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Alex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Modelling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Cost</a:t>
                      </a:r>
                      <a:r>
                        <a:rPr lang="de-DE" dirty="0"/>
                        <a:t>, Break-Even, Marketing, </a:t>
                      </a:r>
                      <a:r>
                        <a:rPr lang="de-DE" dirty="0" err="1"/>
                        <a:t>Pricing</a:t>
                      </a:r>
                      <a:endParaRPr lang="de-DE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708824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Mengdi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Programming</a:t>
                      </a:r>
                      <a:r>
                        <a:rPr lang="de-DE" dirty="0"/>
                        <a:t>, Debugging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Project Plan, Publishing, Trailer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302708"/>
                  </a:ext>
                </a:extLst>
              </a:tr>
              <a:tr h="744739">
                <a:tc>
                  <a:txBody>
                    <a:bodyPr/>
                    <a:lstStyle/>
                    <a:p>
                      <a:r>
                        <a:rPr lang="de-DE" dirty="0"/>
                        <a:t>Taieb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Sound </a:t>
                      </a:r>
                      <a:r>
                        <a:rPr lang="de-DE" dirty="0" err="1"/>
                        <a:t>Effect</a:t>
                      </a:r>
                      <a:endParaRPr lang="de-D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lToB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val="2429024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0244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34DB71-77D2-4A81-9447-090C3903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Plan</a:t>
            </a:r>
            <a:br>
              <a:rPr lang="de-DE" dirty="0"/>
            </a:br>
            <a:r>
              <a:rPr lang="de-DE" dirty="0"/>
              <a:t>Part 2: </a:t>
            </a:r>
            <a:r>
              <a:rPr lang="de-DE" dirty="0" err="1"/>
              <a:t>Platform</a:t>
            </a:r>
            <a:r>
              <a:rPr lang="de-DE" dirty="0"/>
              <a:t> &amp; 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67FBCB-E4A0-4865-9994-91E8E1D8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b="1" dirty="0"/>
              <a:t>Communication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Face-To-Face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Whatsapp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Discord</a:t>
            </a:r>
            <a:endParaRPr lang="de-DE" dirty="0"/>
          </a:p>
          <a:p>
            <a:endParaRPr lang="de-DE" dirty="0"/>
          </a:p>
          <a:p>
            <a:r>
              <a:rPr lang="de-DE" sz="2400" b="1" dirty="0"/>
              <a:t>Prototype </a:t>
            </a:r>
            <a:r>
              <a:rPr lang="de-DE" sz="2400" b="1" dirty="0" err="1"/>
              <a:t>Platform</a:t>
            </a:r>
            <a:endParaRPr lang="de-DE" sz="24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Unity</a:t>
            </a:r>
          </a:p>
          <a:p>
            <a:endParaRPr lang="de-DE" dirty="0"/>
          </a:p>
          <a:p>
            <a:r>
              <a:rPr lang="de-DE" sz="2400" b="1" dirty="0"/>
              <a:t>Source Control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Github</a:t>
            </a:r>
            <a:r>
              <a:rPr lang="de-DE" dirty="0"/>
              <a:t> Plug-In for Unity</a:t>
            </a:r>
          </a:p>
        </p:txBody>
      </p:sp>
    </p:spTree>
    <p:extLst>
      <p:ext uri="{BB962C8B-B14F-4D97-AF65-F5344CB8AC3E}">
        <p14:creationId xmlns:p14="http://schemas.microsoft.com/office/powerpoint/2010/main" val="46988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tint val="100000"/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844</Words>
  <Application>Microsoft Office PowerPoint</Application>
  <PresentationFormat>Bildschirmpräsentation (4:3)</PresentationFormat>
  <Paragraphs>252</Paragraphs>
  <Slides>18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4" baseType="lpstr">
      <vt:lpstr>宋体</vt:lpstr>
      <vt:lpstr>Arial</vt:lpstr>
      <vt:lpstr>Century Gothic</vt:lpstr>
      <vt:lpstr>Wingdings</vt:lpstr>
      <vt:lpstr>Wingdings 3</vt:lpstr>
      <vt:lpstr>Ion</vt:lpstr>
      <vt:lpstr>Kings of Dominia</vt:lpstr>
      <vt:lpstr>Game Overview</vt:lpstr>
      <vt:lpstr>High Concept &amp; Unique Selling Points</vt:lpstr>
      <vt:lpstr>Game Objectives &amp; Game Rules</vt:lpstr>
      <vt:lpstr>Game Controls</vt:lpstr>
      <vt:lpstr>Stone Types</vt:lpstr>
      <vt:lpstr>Trailer</vt:lpstr>
      <vt:lpstr>Project Plan Part 1: Work Division</vt:lpstr>
      <vt:lpstr>Project Plan Part 2: Platform &amp; Tools</vt:lpstr>
      <vt:lpstr>Project Plan Part 3: Time Estimation</vt:lpstr>
      <vt:lpstr>Project Plan Part 3: Time Estimation</vt:lpstr>
      <vt:lpstr>Project Plan Part 4: Action List (real)</vt:lpstr>
      <vt:lpstr>Project Plan Part 5: Milestones (real)</vt:lpstr>
      <vt:lpstr>Project Plan Part 5: Milestones (real)</vt:lpstr>
      <vt:lpstr>Project Plan Part 6: Future</vt:lpstr>
      <vt:lpstr>Project Plan Part 6: Future</vt:lpstr>
      <vt:lpstr>Publishing &amp; Sales Platform</vt:lpstr>
      <vt:lpstr>Financing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Kings of Dominia</dc:title>
  <dc:creator>ga96sep</dc:creator>
  <cp:lastModifiedBy>Mengdi Wang</cp:lastModifiedBy>
  <cp:revision>90</cp:revision>
  <dcterms:created xsi:type="dcterms:W3CDTF">2018-03-04T14:17:31Z</dcterms:created>
  <dcterms:modified xsi:type="dcterms:W3CDTF">2018-03-06T13:37:31Z</dcterms:modified>
</cp:coreProperties>
</file>

<file path=docProps/thumbnail.jpeg>
</file>